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46D64E2-88FA-4360-8A1C-23EA82DE772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2/20/2021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0F2E88A-E82D-446B-8C17-EC09B6EAF7C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001000" y="0"/>
            <a:ext cx="304560" cy="1028664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" name="Group 2"/>
          <p:cNvGrpSpPr/>
          <p:nvPr/>
        </p:nvGrpSpPr>
        <p:grpSpPr>
          <a:xfrm>
            <a:off x="-192240" y="0"/>
            <a:ext cx="8348760" cy="10286640"/>
            <a:chOff x="-192240" y="0"/>
            <a:chExt cx="8348760" cy="10286640"/>
          </a:xfrm>
        </p:grpSpPr>
        <p:pic>
          <p:nvPicPr>
            <p:cNvPr id="43" name="Picture 4"/>
            <p:cNvPicPr/>
            <p:nvPr/>
          </p:nvPicPr>
          <p:blipFill>
            <a:blip r:embed="rId2"/>
            <a:srcRect l="20588" r="20588"/>
            <a:stretch/>
          </p:blipFill>
          <p:spPr>
            <a:xfrm>
              <a:off x="-192240" y="0"/>
              <a:ext cx="8348760" cy="10286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" name="CustomShape 3"/>
          <p:cNvSpPr/>
          <p:nvPr/>
        </p:nvSpPr>
        <p:spPr>
          <a:xfrm>
            <a:off x="8580960" y="3604680"/>
            <a:ext cx="10560240" cy="27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277"/>
              </a:lnSpc>
            </a:pPr>
            <a:r>
              <a:rPr lang="en-US" sz="6070" b="1" strike="noStrike" spc="301">
                <a:solidFill>
                  <a:srgbClr val="1F497D"/>
                </a:solidFill>
                <a:latin typeface="Century Gothic"/>
              </a:rPr>
              <a:t>ПЕРЕХОД НА ПРОВЕДЕНИЕ ОСС </a:t>
            </a:r>
            <a:endParaRPr lang="ru-RU" sz="6070" b="0" strike="noStrike" spc="-1">
              <a:latin typeface="Arial"/>
            </a:endParaRPr>
          </a:p>
          <a:p>
            <a:pPr>
              <a:lnSpc>
                <a:spcPts val="7277"/>
              </a:lnSpc>
            </a:pPr>
            <a:r>
              <a:rPr lang="en-US" sz="6070" b="1" strike="noStrike" spc="301">
                <a:solidFill>
                  <a:srgbClr val="1F497D"/>
                </a:solidFill>
                <a:latin typeface="Century Gothic"/>
              </a:rPr>
              <a:t>В ЭЛЕКТРОННОМ ВИДЕ</a:t>
            </a:r>
            <a:endParaRPr lang="ru-RU" sz="6070" b="0" strike="noStrike" spc="-1">
              <a:latin typeface="Arial"/>
            </a:endParaRPr>
          </a:p>
        </p:txBody>
      </p:sp>
      <p:pic>
        <p:nvPicPr>
          <p:cNvPr id="45" name="Picture 6"/>
          <p:cNvPicPr/>
          <p:nvPr/>
        </p:nvPicPr>
        <p:blipFill>
          <a:blip r:embed="rId3"/>
          <a:stretch/>
        </p:blipFill>
        <p:spPr>
          <a:xfrm>
            <a:off x="16065720" y="279360"/>
            <a:ext cx="1674720" cy="209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/>
          <p:nvPr/>
        </p:nvPicPr>
        <p:blipFill>
          <a:blip r:embed="rId2"/>
          <a:srcRect l="12960" r="4276" b="2710"/>
          <a:stretch/>
        </p:blipFill>
        <p:spPr>
          <a:xfrm>
            <a:off x="0" y="3547800"/>
            <a:ext cx="18287640" cy="67388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"/>
          <p:cNvPicPr/>
          <p:nvPr/>
        </p:nvPicPr>
        <p:blipFill>
          <a:blip r:embed="rId3"/>
          <a:stretch/>
        </p:blipFill>
        <p:spPr>
          <a:xfrm>
            <a:off x="191160" y="372600"/>
            <a:ext cx="1674720" cy="209016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703960" y="372600"/>
            <a:ext cx="15822720" cy="98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730"/>
              </a:lnSpc>
            </a:pPr>
            <a:r>
              <a:rPr lang="en-US" sz="4800" b="1" strike="noStrike" spc="321">
                <a:solidFill>
                  <a:srgbClr val="FAF9F0"/>
                </a:solidFill>
                <a:latin typeface="Century Gothic"/>
              </a:rPr>
              <a:t>Как </a:t>
            </a:r>
            <a:r>
              <a:rPr lang="en-US" sz="4800" b="1" strike="noStrike" spc="83">
                <a:solidFill>
                  <a:srgbClr val="FAF9F0"/>
                </a:solidFill>
                <a:latin typeface="Century Gothic"/>
              </a:rPr>
              <a:t>указать свою собственность?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703960" y="1638360"/>
            <a:ext cx="13903920" cy="105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136"/>
              </a:lnSpc>
            </a:pPr>
            <a:r>
              <a:rPr lang="en-US" sz="3450" b="0" strike="noStrike" spc="171">
                <a:solidFill>
                  <a:srgbClr val="FAF9F0"/>
                </a:solidFill>
                <a:latin typeface="Century Gothic"/>
              </a:rPr>
              <a:t>1.Зайдите в Личный кабинет  по кнопке «Личный кабинет» на сайте ЕИАС ЖКХ МО (https://dom.mosreg.ru/)</a:t>
            </a:r>
            <a:endParaRPr lang="ru-RU" sz="3450" b="0" strike="noStrike" spc="-1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2177280" y="0"/>
            <a:ext cx="130320" cy="3547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/>
          <p:nvPr/>
        </p:nvPicPr>
        <p:blipFill>
          <a:blip r:embed="rId2"/>
          <a:srcRect l="25149" t="16231" r="30758" b="23718"/>
          <a:stretch/>
        </p:blipFill>
        <p:spPr>
          <a:xfrm>
            <a:off x="332280" y="2861640"/>
            <a:ext cx="8367480" cy="65487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"/>
          <p:cNvPicPr/>
          <p:nvPr/>
        </p:nvPicPr>
        <p:blipFill>
          <a:blip r:embed="rId3"/>
          <a:srcRect l="36605" r="26386" b="35346"/>
          <a:stretch/>
        </p:blipFill>
        <p:spPr>
          <a:xfrm>
            <a:off x="9963000" y="2861640"/>
            <a:ext cx="7927560" cy="65487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CustomShape 1"/>
          <p:cNvSpPr/>
          <p:nvPr/>
        </p:nvSpPr>
        <p:spPr>
          <a:xfrm>
            <a:off x="365040" y="386640"/>
            <a:ext cx="8664480" cy="21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136"/>
              </a:lnSpc>
            </a:pPr>
            <a:r>
              <a:rPr lang="en-US" sz="3450" b="0" strike="noStrike" spc="171">
                <a:solidFill>
                  <a:srgbClr val="FAF9F0"/>
                </a:solidFill>
                <a:latin typeface="Century Gothic"/>
              </a:rPr>
              <a:t>2. Авторизуйтесь, используя учетную запись ЕСИА (Госуслуги) по ссылке «Войти в систему, используя ЕСИА (госуслуги)»</a:t>
            </a:r>
            <a:endParaRPr lang="ru-RU" sz="3450" b="0" strike="noStrike" spc="-1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9764640" y="569520"/>
            <a:ext cx="8324640" cy="10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b="0" strike="noStrike" spc="168">
                <a:solidFill>
                  <a:srgbClr val="FAF9F0"/>
                </a:solidFill>
                <a:latin typeface="Century Gothic"/>
              </a:rPr>
              <a:t>3. Введите свои учетные данные и нажмите кнопку «Войти»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9144000" y="955440"/>
            <a:ext cx="151920" cy="845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357840" y="2400480"/>
            <a:ext cx="17589960" cy="37260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" name="Picture 4"/>
          <p:cNvPicPr/>
          <p:nvPr/>
        </p:nvPicPr>
        <p:blipFill>
          <a:blip r:embed="rId2"/>
          <a:srcRect l="3375" t="9581" r="9121" b="20386"/>
          <a:stretch/>
        </p:blipFill>
        <p:spPr>
          <a:xfrm>
            <a:off x="339840" y="2506680"/>
            <a:ext cx="17608320" cy="762768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CustomShape 2"/>
          <p:cNvSpPr/>
          <p:nvPr/>
        </p:nvSpPr>
        <p:spPr>
          <a:xfrm>
            <a:off x="414720" y="343080"/>
            <a:ext cx="9193680" cy="18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203"/>
              </a:lnSpc>
            </a:pPr>
            <a:r>
              <a:rPr lang="en-US" sz="6000" b="1" strike="noStrike" spc="299">
                <a:solidFill>
                  <a:srgbClr val="1F497D"/>
                </a:solidFill>
                <a:latin typeface="Century Gothic"/>
              </a:rPr>
              <a:t>ЛИЧНЫЙ КАБИНЕТ ЕИАС ЖКХ МО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61635" y="2915478"/>
            <a:ext cx="1789043" cy="26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/>
          <p:nvPr/>
        </p:nvPicPr>
        <p:blipFill>
          <a:blip r:embed="rId2"/>
          <a:srcRect l="6825" t="9211" r="8249"/>
          <a:stretch/>
        </p:blipFill>
        <p:spPr>
          <a:xfrm>
            <a:off x="1519920" y="1028880"/>
            <a:ext cx="15530040" cy="89859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1"/>
          <p:cNvGrpSpPr/>
          <p:nvPr/>
        </p:nvGrpSpPr>
        <p:grpSpPr>
          <a:xfrm>
            <a:off x="7924680" y="873360"/>
            <a:ext cx="7210440" cy="2967480"/>
            <a:chOff x="7924680" y="873360"/>
            <a:chExt cx="7210440" cy="2967480"/>
          </a:xfrm>
        </p:grpSpPr>
        <p:sp>
          <p:nvSpPr>
            <p:cNvPr id="61" name="CustomShape 2"/>
            <p:cNvSpPr/>
            <p:nvPr/>
          </p:nvSpPr>
          <p:spPr>
            <a:xfrm>
              <a:off x="7924680" y="873360"/>
              <a:ext cx="7210440" cy="2967480"/>
            </a:xfrm>
            <a:custGeom>
              <a:avLst/>
              <a:gdLst/>
              <a:ahLst/>
              <a:cxnLst/>
              <a:rect l="l" t="t" r="r" b="b"/>
              <a:pathLst>
                <a:path w="12554751" h="5167367">
                  <a:moveTo>
                    <a:pt x="115374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895032"/>
                  </a:lnTo>
                  <a:cubicBezTo>
                    <a:pt x="0" y="3418577"/>
                    <a:pt x="455930" y="3874507"/>
                    <a:pt x="1017270" y="3874507"/>
                  </a:cubicBezTo>
                  <a:lnTo>
                    <a:pt x="1800860" y="3874507"/>
                  </a:lnTo>
                  <a:lnTo>
                    <a:pt x="1800860" y="5167367"/>
                  </a:lnTo>
                  <a:lnTo>
                    <a:pt x="2532380" y="3874507"/>
                  </a:lnTo>
                  <a:lnTo>
                    <a:pt x="11537481" y="3874507"/>
                  </a:lnTo>
                  <a:cubicBezTo>
                    <a:pt x="12098821" y="3874507"/>
                    <a:pt x="12554751" y="3418577"/>
                    <a:pt x="12554751" y="2895032"/>
                  </a:cubicBezTo>
                  <a:lnTo>
                    <a:pt x="12554751" y="1017270"/>
                  </a:lnTo>
                  <a:cubicBezTo>
                    <a:pt x="12554751" y="455930"/>
                    <a:pt x="12100091" y="0"/>
                    <a:pt x="11537481" y="0"/>
                  </a:cubicBezTo>
                  <a:lnTo>
                    <a:pt x="115374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  <a:effectLst>
              <a:outerShdw blurRad="50800" dist="38160" algn="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CustomShape 3"/>
          <p:cNvSpPr/>
          <p:nvPr/>
        </p:nvSpPr>
        <p:spPr>
          <a:xfrm>
            <a:off x="7983720" y="1328040"/>
            <a:ext cx="7092720" cy="167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670" b="0" strike="noStrike" spc="182">
                <a:solidFill>
                  <a:srgbClr val="121435"/>
                </a:solidFill>
                <a:latin typeface="Evolventa Bold"/>
              </a:rPr>
              <a:t>ВЫБИРАЕТЕ ПУНКТ </a:t>
            </a:r>
            <a:endParaRPr lang="ru-RU" sz="3670" b="0" strike="noStrike" spc="-1">
              <a:latin typeface="Arial"/>
            </a:endParaRPr>
          </a:p>
          <a:p>
            <a:pPr algn="ctr">
              <a:lnSpc>
                <a:spcPts val="4394"/>
              </a:lnSpc>
            </a:pPr>
            <a:r>
              <a:rPr lang="en-US" sz="3670" b="0" strike="noStrike" spc="182">
                <a:solidFill>
                  <a:srgbClr val="121435"/>
                </a:solidFill>
                <a:latin typeface="Evolventa Bold"/>
              </a:rPr>
              <a:t>«УКАЗАТЬ СОБСТВЕННОСТЬ»</a:t>
            </a:r>
            <a:endParaRPr lang="ru-RU" sz="367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15462" y="1460562"/>
            <a:ext cx="954156" cy="354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338746" y="1434058"/>
            <a:ext cx="1283880" cy="133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ИВАНОВА А.А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64" name="CustomShape 2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cxnLst/>
              <a:rect l="l" t="t" r="r" b="b"/>
              <a:pathLst>
                <a:path w="2165171" h="1196860">
                  <a:moveTo>
                    <a:pt x="0" y="0"/>
                  </a:moveTo>
                  <a:lnTo>
                    <a:pt x="2165171" y="0"/>
                  </a:lnTo>
                  <a:lnTo>
                    <a:pt x="2165171" y="1196860"/>
                  </a:lnTo>
                  <a:lnTo>
                    <a:pt x="0" y="1196860"/>
                  </a:lnTo>
                  <a:close/>
                </a:path>
              </a:pathLst>
            </a:custGeom>
            <a:solidFill>
              <a:srgbClr val="3874B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5" name="Picture 4"/>
          <p:cNvPicPr/>
          <p:nvPr/>
        </p:nvPicPr>
        <p:blipFill>
          <a:blip r:embed="rId2"/>
          <a:srcRect l="7430" t="10070" r="31267" b="28413"/>
          <a:stretch/>
        </p:blipFill>
        <p:spPr>
          <a:xfrm>
            <a:off x="686880" y="876240"/>
            <a:ext cx="16762680" cy="893592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6" name="Group 3"/>
          <p:cNvGrpSpPr/>
          <p:nvPr/>
        </p:nvGrpSpPr>
        <p:grpSpPr>
          <a:xfrm>
            <a:off x="9381240" y="490680"/>
            <a:ext cx="7877880" cy="3031920"/>
            <a:chOff x="9381240" y="490680"/>
            <a:chExt cx="7877880" cy="3031920"/>
          </a:xfrm>
        </p:grpSpPr>
        <p:sp>
          <p:nvSpPr>
            <p:cNvPr id="67" name="CustomShape 4"/>
            <p:cNvSpPr/>
            <p:nvPr/>
          </p:nvSpPr>
          <p:spPr>
            <a:xfrm>
              <a:off x="9381240" y="490680"/>
              <a:ext cx="7877880" cy="3031920"/>
            </a:xfrm>
            <a:custGeom>
              <a:avLst/>
              <a:gdLst/>
              <a:ahLst/>
              <a:cxnLst/>
              <a:rect l="l" t="t" r="r" b="b"/>
              <a:pathLst>
                <a:path w="13716352" h="5279483">
                  <a:moveTo>
                    <a:pt x="1269908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001992"/>
                  </a:lnTo>
                  <a:cubicBezTo>
                    <a:pt x="0" y="3530693"/>
                    <a:pt x="455930" y="3986623"/>
                    <a:pt x="1017270" y="3986623"/>
                  </a:cubicBezTo>
                  <a:lnTo>
                    <a:pt x="1800860" y="3986623"/>
                  </a:lnTo>
                  <a:lnTo>
                    <a:pt x="1800860" y="5279483"/>
                  </a:lnTo>
                  <a:lnTo>
                    <a:pt x="2532380" y="3986623"/>
                  </a:lnTo>
                  <a:lnTo>
                    <a:pt x="12699081" y="3986623"/>
                  </a:lnTo>
                  <a:cubicBezTo>
                    <a:pt x="13260422" y="3986623"/>
                    <a:pt x="13716352" y="3530693"/>
                    <a:pt x="13716352" y="3001992"/>
                  </a:cubicBezTo>
                  <a:lnTo>
                    <a:pt x="13716352" y="1017270"/>
                  </a:lnTo>
                  <a:cubicBezTo>
                    <a:pt x="13716352" y="455930"/>
                    <a:pt x="13261691" y="0"/>
                    <a:pt x="12699081" y="0"/>
                  </a:cubicBezTo>
                  <a:lnTo>
                    <a:pt x="12699081" y="0"/>
                  </a:lnTo>
                  <a:close/>
                </a:path>
              </a:pathLst>
            </a:custGeom>
            <a:solidFill>
              <a:srgbClr val="B9BEC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" name="CustomShape 5"/>
          <p:cNvSpPr/>
          <p:nvPr/>
        </p:nvSpPr>
        <p:spPr>
          <a:xfrm>
            <a:off x="9714960" y="1048320"/>
            <a:ext cx="7210440" cy="155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b="0" strike="noStrike" spc="168">
                <a:solidFill>
                  <a:srgbClr val="000000"/>
                </a:solidFill>
                <a:latin typeface="Evolventa Bold"/>
              </a:rPr>
              <a:t>ПРОВЕРЯЕМ НАЛИЧИЕ АДРЕСА ВАШЕЙ СОБСТВЕННОСТИ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0496" y="2398642"/>
            <a:ext cx="3692495" cy="20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455040" y="313200"/>
            <a:ext cx="17377200" cy="3065760"/>
            <a:chOff x="455040" y="313200"/>
            <a:chExt cx="17377200" cy="3065760"/>
          </a:xfrm>
        </p:grpSpPr>
        <p:sp>
          <p:nvSpPr>
            <p:cNvPr id="70" name="CustomShape 2"/>
            <p:cNvSpPr/>
            <p:nvPr/>
          </p:nvSpPr>
          <p:spPr>
            <a:xfrm>
              <a:off x="623160" y="481320"/>
              <a:ext cx="17209080" cy="2897640"/>
            </a:xfrm>
            <a:custGeom>
              <a:avLst/>
              <a:gdLst/>
              <a:ahLst/>
              <a:cxnLst/>
              <a:rect l="l" t="t" r="r" b="b"/>
              <a:pathLst>
                <a:path w="4940737" h="831961">
                  <a:moveTo>
                    <a:pt x="0" y="0"/>
                  </a:moveTo>
                  <a:lnTo>
                    <a:pt x="4940737" y="0"/>
                  </a:lnTo>
                  <a:lnTo>
                    <a:pt x="4940737" y="831961"/>
                  </a:lnTo>
                  <a:lnTo>
                    <a:pt x="0" y="831961"/>
                  </a:lnTo>
                  <a:close/>
                </a:path>
              </a:pathLst>
            </a:custGeom>
            <a:solidFill>
              <a:srgbClr val="FF02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477360" y="335160"/>
              <a:ext cx="17209080" cy="2897640"/>
            </a:xfrm>
            <a:custGeom>
              <a:avLst/>
              <a:gdLst/>
              <a:ahLst/>
              <a:cxnLst/>
              <a:rect l="l" t="t" r="r" b="b"/>
              <a:pathLst>
                <a:path w="4940737" h="831961">
                  <a:moveTo>
                    <a:pt x="0" y="0"/>
                  </a:moveTo>
                  <a:lnTo>
                    <a:pt x="4940737" y="0"/>
                  </a:lnTo>
                  <a:lnTo>
                    <a:pt x="4940737" y="831961"/>
                  </a:lnTo>
                  <a:lnTo>
                    <a:pt x="0" y="831961"/>
                  </a:lnTo>
                  <a:close/>
                </a:path>
              </a:pathLst>
            </a:custGeom>
            <a:solidFill>
              <a:srgbClr val="C1080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455040" y="313200"/>
              <a:ext cx="17253360" cy="2941920"/>
            </a:xfrm>
            <a:custGeom>
              <a:avLst/>
              <a:gdLst/>
              <a:ahLst/>
              <a:cxnLst/>
              <a:rect l="l" t="t" r="r" b="b"/>
              <a:pathLst>
                <a:path w="4953437" h="844661">
                  <a:moveTo>
                    <a:pt x="4953437" y="844661"/>
                  </a:moveTo>
                  <a:lnTo>
                    <a:pt x="0" y="844661"/>
                  </a:lnTo>
                  <a:lnTo>
                    <a:pt x="0" y="0"/>
                  </a:lnTo>
                  <a:lnTo>
                    <a:pt x="4953437" y="0"/>
                  </a:lnTo>
                  <a:lnTo>
                    <a:pt x="4953437" y="844661"/>
                  </a:lnTo>
                  <a:close/>
                  <a:moveTo>
                    <a:pt x="12700" y="831961"/>
                  </a:moveTo>
                  <a:lnTo>
                    <a:pt x="4940737" y="831961"/>
                  </a:lnTo>
                  <a:lnTo>
                    <a:pt x="4940737" y="12700"/>
                  </a:lnTo>
                  <a:lnTo>
                    <a:pt x="12700" y="12700"/>
                  </a:lnTo>
                  <a:lnTo>
                    <a:pt x="12700" y="831961"/>
                  </a:lnTo>
                  <a:close/>
                </a:path>
              </a:pathLst>
            </a:custGeom>
            <a:solidFill>
              <a:srgbClr val="77838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3" name="Picture 6"/>
          <p:cNvPicPr/>
          <p:nvPr/>
        </p:nvPicPr>
        <p:blipFill>
          <a:blip r:embed="rId2"/>
          <a:srcRect t="4604" b="4604"/>
          <a:stretch/>
        </p:blipFill>
        <p:spPr>
          <a:xfrm>
            <a:off x="555480" y="3654360"/>
            <a:ext cx="16944480" cy="63644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CustomShape 5"/>
          <p:cNvSpPr/>
          <p:nvPr/>
        </p:nvSpPr>
        <p:spPr>
          <a:xfrm>
            <a:off x="668160" y="712800"/>
            <a:ext cx="16951320" cy="25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b="0" strike="noStrike" spc="168" dirty="0">
                <a:solidFill>
                  <a:srgbClr val="FFF8F8"/>
                </a:solidFill>
                <a:latin typeface="Evolventa Bold"/>
              </a:rPr>
              <a:t>ЕСЛИ ПО УКАЗАННОМУ АДРЕСУ В СИСТЕМЕ БУДЕТ НАЙДЕНА ЗАПИСЬ О СОБСТВЕННИКЕ С ВАШЕЙ ФАМИЛИЕЙ,ИМЕНЕМ И ОТЧЕСТВОМ, НАЖМИТЕ КНОПКУ «ПОДТВЕРДИТЬ». ЕСЛИ ЗАПИСЬ НЕ НАЙДЕНА, НЕОБХОДИМО ОБ ЭТОМ СООБЩИТЬ В СВОЮ УПРАВЛЯЮЩУЮ КОМПАНИЮ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75" name="CustomShape 6"/>
          <p:cNvSpPr/>
          <p:nvPr/>
        </p:nvSpPr>
        <p:spPr>
          <a:xfrm>
            <a:off x="13639680" y="4533840"/>
            <a:ext cx="1523520" cy="435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0" b="0" strike="noStrike" spc="-1">
                <a:solidFill>
                  <a:srgbClr val="FF0000"/>
                </a:solidFill>
                <a:latin typeface="Calibri"/>
              </a:rPr>
              <a:t>!</a:t>
            </a:r>
            <a:endParaRPr lang="ru-RU" sz="28000" b="0" strike="noStrike" spc="-1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96662" y="3935896"/>
            <a:ext cx="1987825" cy="32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04920" y="190440"/>
            <a:ext cx="17525520" cy="218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Рисунок 1"/>
          <p:cNvPicPr/>
          <p:nvPr/>
        </p:nvPicPr>
        <p:blipFill>
          <a:blip r:embed="rId2"/>
          <a:srcRect l="5488" t="9652" r="6077" b="7802"/>
          <a:stretch/>
        </p:blipFill>
        <p:spPr>
          <a:xfrm>
            <a:off x="304920" y="2629080"/>
            <a:ext cx="17525520" cy="754344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" name="CustomShape 2"/>
          <p:cNvSpPr/>
          <p:nvPr/>
        </p:nvSpPr>
        <p:spPr>
          <a:xfrm>
            <a:off x="312120" y="237600"/>
            <a:ext cx="17068320" cy="21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Century Gothic"/>
                <a:ea typeface="DejaVu Sans"/>
              </a:rPr>
              <a:t>Теперь, по адресу указанной собственности Вы будете видеть  cписок планируемых и проведенных (с указанием решений) общих собраний собственников и другое. Для жителей домов, в которых разрешено проведение электронных общих собраний, будет доступно голосование</a:t>
            </a:r>
            <a:r>
              <a:rPr lang="de-AT" sz="3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. 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06261" y="2981739"/>
            <a:ext cx="1789043" cy="26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ИВАНОВА А.А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2649320" y="1097640"/>
            <a:ext cx="5409720" cy="478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197280" y="197640"/>
            <a:ext cx="92959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КАК ПРОГОЛОСОВАТЬ?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81" name="Рисунок 4"/>
          <p:cNvPicPr/>
          <p:nvPr/>
        </p:nvPicPr>
        <p:blipFill>
          <a:blip r:embed="rId2"/>
          <a:stretch/>
        </p:blipFill>
        <p:spPr>
          <a:xfrm>
            <a:off x="228600" y="1104480"/>
            <a:ext cx="12115440" cy="8656560"/>
          </a:xfrm>
          <a:prstGeom prst="rect">
            <a:avLst/>
          </a:prstGeom>
          <a:ln w="0"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CustomShape 3"/>
          <p:cNvSpPr/>
          <p:nvPr/>
        </p:nvSpPr>
        <p:spPr>
          <a:xfrm>
            <a:off x="12649320" y="1128600"/>
            <a:ext cx="525744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Отобразится повестка общего собрания. Установите флаг в столбцах </a:t>
            </a:r>
            <a:endParaRPr lang="ru-RU" sz="3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ЗА/ПРОТИВ</a:t>
            </a:r>
            <a:r>
              <a:rPr lang="ru-RU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 </a:t>
            </a:r>
            <a:r>
              <a:rPr lang="de-AT" sz="28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/ВОЗДЕРЖАЛСЯ</a:t>
            </a:r>
            <a:r>
              <a:rPr lang="de-AT" sz="28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по </a:t>
            </a: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ВСЕМ</a:t>
            </a:r>
            <a:r>
              <a:rPr lang="de-AT" sz="3400" b="0" strike="noStrike" spc="-1">
                <a:solidFill>
                  <a:srgbClr val="1F497D"/>
                </a:solidFill>
                <a:latin typeface="Source Sans Pro"/>
                <a:ea typeface="DejaVu Sans"/>
              </a:rPr>
              <a:t> вопросам и нажмите </a:t>
            </a:r>
            <a:endParaRPr lang="ru-RU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«ОТПРАВИТЬ</a:t>
            </a:r>
            <a:r>
              <a:rPr lang="ru-RU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 </a:t>
            </a:r>
            <a:r>
              <a:rPr lang="de-AT" sz="3400" b="0" strike="noStrike" spc="-1">
                <a:solidFill>
                  <a:srgbClr val="FF0000"/>
                </a:solidFill>
                <a:latin typeface="Source Sans Pro"/>
                <a:ea typeface="DejaVu Sans"/>
              </a:rPr>
              <a:t>РЕЗУЛЬТАТЫ»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 flipH="1">
            <a:off x="11429280" y="5600880"/>
            <a:ext cx="2361960" cy="79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504D"/>
            </a:solidFill>
            <a:round/>
            <a:tailEnd type="arrow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84" name="CustomShape 5"/>
          <p:cNvSpPr/>
          <p:nvPr/>
        </p:nvSpPr>
        <p:spPr>
          <a:xfrm flipH="1">
            <a:off x="6934320" y="3543480"/>
            <a:ext cx="5714640" cy="411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504D"/>
            </a:solidFill>
            <a:round/>
            <a:tailEnd type="arrow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11011837" y="1387352"/>
            <a:ext cx="1180164" cy="1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/>
                </a:solidFill>
              </a:rPr>
              <a:t>ИВАНОВА А.А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196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DejaVu Sans</vt:lpstr>
      <vt:lpstr>Evolventa Bold</vt:lpstr>
      <vt:lpstr>Source Sans Pro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проведение ОСС в электронном виде</dc:title>
  <dc:subject/>
  <dc:creator>korsh-kav</dc:creator>
  <dc:description/>
  <cp:lastModifiedBy>atihonov</cp:lastModifiedBy>
  <cp:revision>8</cp:revision>
  <dcterms:created xsi:type="dcterms:W3CDTF">2006-08-16T00:00:00Z</dcterms:created>
  <dcterms:modified xsi:type="dcterms:W3CDTF">2021-02-20T08:11:05Z</dcterms:modified>
  <dc:identifier>DAEV17tXuh0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11</vt:i4>
  </property>
</Properties>
</file>